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77"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4/3/2020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2533650"/>
          </a:xfrm>
        </p:spPr>
        <p:txBody>
          <a:bodyPr>
            <a:normAutofit/>
          </a:bodyPr>
          <a:lstStyle/>
          <a:p>
            <a:r>
              <a:rPr lang="en-US" sz="8000" dirty="0" smtClean="0"/>
              <a:t>Social Action</a:t>
            </a:r>
            <a:endParaRPr lang="en-US" sz="8000" dirty="0"/>
          </a:p>
        </p:txBody>
      </p:sp>
      <p:sp>
        <p:nvSpPr>
          <p:cNvPr id="3" name="Subtitle 2"/>
          <p:cNvSpPr>
            <a:spLocks noGrp="1"/>
          </p:cNvSpPr>
          <p:nvPr>
            <p:ph type="subTitle" idx="1"/>
          </p:nvPr>
        </p:nvSpPr>
        <p:spPr>
          <a:xfrm>
            <a:off x="1371600" y="3886200"/>
            <a:ext cx="6400800" cy="914400"/>
          </a:xfrm>
        </p:spPr>
        <p:txBody>
          <a:bodyPr>
            <a:noAutofit/>
          </a:bodyPr>
          <a:lstStyle/>
          <a:p>
            <a:r>
              <a:rPr lang="en-US" sz="1800" dirty="0" smtClean="0"/>
              <a:t>6th Semester, BS Social Work</a:t>
            </a:r>
            <a:br>
              <a:rPr lang="en-US" sz="1800" dirty="0" smtClean="0"/>
            </a:br>
            <a:r>
              <a:rPr lang="en-US" sz="1800" dirty="0" smtClean="0"/>
              <a:t>Department of Social Work, University of Peshawar</a:t>
            </a:r>
          </a:p>
          <a:p>
            <a:endParaRPr lang="en-US" sz="2400" dirty="0" smtClean="0"/>
          </a:p>
          <a:p>
            <a:r>
              <a:rPr lang="en-US" sz="3200" dirty="0" smtClean="0"/>
              <a:t>Instructor: Asif Khan</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2.Principle of Legitimization</a:t>
            </a:r>
            <a:endParaRPr lang="en-US" dirty="0"/>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 Legitimization is the process of convincing the target group and the general public that the movement- objectives are morally right.</a:t>
            </a:r>
          </a:p>
          <a:p>
            <a:pPr algn="just">
              <a:buNone/>
            </a:pPr>
            <a:r>
              <a:rPr lang="en-US" dirty="0" smtClean="0"/>
              <a:t>• Leaders of the movement might use theological, philosophical, legal technical, public opinion paths to establish the tenability of the movement’s objectives.</a:t>
            </a:r>
          </a:p>
          <a:p>
            <a:pPr algn="just">
              <a:buNone/>
            </a:pPr>
            <a:r>
              <a:rPr lang="en-US" dirty="0" smtClean="0"/>
              <a:t>• Legitimization is a continuous process. Following are the three approaches to legitimization:</a:t>
            </a:r>
          </a:p>
          <a:p>
            <a:pPr algn="just">
              <a:buNone/>
            </a:pPr>
            <a:r>
              <a:rPr lang="en-US" dirty="0" smtClean="0"/>
              <a:t>1. Theological and religious approach</a:t>
            </a:r>
          </a:p>
          <a:p>
            <a:pPr algn="just">
              <a:buNone/>
            </a:pPr>
            <a:r>
              <a:rPr lang="en-US" dirty="0" smtClean="0"/>
              <a:t>2. Moral approach</a:t>
            </a:r>
          </a:p>
          <a:p>
            <a:pPr algn="just">
              <a:buNone/>
            </a:pPr>
            <a:r>
              <a:rPr lang="en-US" dirty="0" smtClean="0"/>
              <a:t>3. Legal and technical approach</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3.Principle of Dramatization</a:t>
            </a:r>
            <a:endParaRPr lang="en-US" dirty="0"/>
          </a:p>
        </p:txBody>
      </p:sp>
      <p:sp>
        <p:nvSpPr>
          <p:cNvPr id="3" name="Content Placeholder 2"/>
          <p:cNvSpPr>
            <a:spLocks noGrp="1"/>
          </p:cNvSpPr>
          <p:nvPr>
            <p:ph idx="1"/>
          </p:nvPr>
        </p:nvSpPr>
        <p:spPr/>
        <p:txBody>
          <a:bodyPr>
            <a:normAutofit fontScale="70000" lnSpcReduction="20000"/>
          </a:bodyPr>
          <a:lstStyle/>
          <a:p>
            <a:pPr algn="just">
              <a:buNone/>
            </a:pPr>
            <a:r>
              <a:rPr lang="en-US" dirty="0" smtClean="0"/>
              <a:t>• Dramatization is the principle of mass mobilization by which the leaders of a movement galvanize the population into action by emotional appeals to heroism, sensational news- management, novel procedures, pungent slogans and such other techniques.</a:t>
            </a:r>
          </a:p>
          <a:p>
            <a:pPr algn="just">
              <a:buNone/>
            </a:pPr>
            <a:r>
              <a:rPr lang="en-US" dirty="0" smtClean="0"/>
              <a:t>• Almost every leader mobilizing the masses, uses this principle of dramatization. The following are the techniques:</a:t>
            </a:r>
          </a:p>
          <a:p>
            <a:pPr algn="just">
              <a:buNone/>
            </a:pPr>
            <a:r>
              <a:rPr lang="en-US" dirty="0" smtClean="0"/>
              <a:t>1. Use of songs</a:t>
            </a:r>
          </a:p>
          <a:p>
            <a:pPr algn="just">
              <a:buNone/>
            </a:pPr>
            <a:r>
              <a:rPr lang="en-US" dirty="0" smtClean="0"/>
              <a:t>2. Powerful speeches</a:t>
            </a:r>
          </a:p>
          <a:p>
            <a:pPr algn="just">
              <a:buNone/>
            </a:pPr>
            <a:r>
              <a:rPr lang="en-US" dirty="0" smtClean="0"/>
              <a:t>3. Role of women</a:t>
            </a:r>
          </a:p>
          <a:p>
            <a:pPr algn="just">
              <a:buNone/>
            </a:pPr>
            <a:r>
              <a:rPr lang="en-US" dirty="0" smtClean="0"/>
              <a:t>4. Boycott</a:t>
            </a:r>
          </a:p>
          <a:p>
            <a:pPr algn="just">
              <a:buNone/>
            </a:pPr>
            <a:r>
              <a:rPr lang="en-US" dirty="0" smtClean="0"/>
              <a:t>5. Slogans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4.Principle of Multiple Strategies</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There are two basic approaches to development: conflictual and non-conflictual. Taking the main thrust of a programme, one can classify it as political, economic or social.</a:t>
            </a:r>
          </a:p>
          <a:p>
            <a:pPr algn="just"/>
            <a:r>
              <a:rPr lang="en-US" dirty="0" smtClean="0"/>
              <a:t>The basket principle indicates the adoption of a multiple strategy, using combined approaches and also a combination of different types of programmes.</a:t>
            </a:r>
          </a:p>
          <a:p>
            <a:pPr algn="just"/>
            <a:r>
              <a:rPr lang="en-US" dirty="0" err="1" smtClean="0"/>
              <a:t>Zeltman</a:t>
            </a:r>
            <a:r>
              <a:rPr lang="en-US" dirty="0" smtClean="0"/>
              <a:t> and Duncan have identified four development strategies from their experience of community development. These have been framed for use in social action. They are:</a:t>
            </a:r>
          </a:p>
          <a:p>
            <a:pPr algn="just">
              <a:buNone/>
            </a:pPr>
            <a:r>
              <a:rPr lang="en-US" dirty="0" smtClean="0"/>
              <a:t>1. Educational strategy</a:t>
            </a:r>
          </a:p>
          <a:p>
            <a:pPr algn="just">
              <a:buNone/>
            </a:pPr>
            <a:r>
              <a:rPr lang="en-US" dirty="0" smtClean="0"/>
              <a:t>2. Persuasive strategy</a:t>
            </a:r>
          </a:p>
          <a:p>
            <a:pPr algn="just">
              <a:buNone/>
            </a:pPr>
            <a:r>
              <a:rPr lang="en-US" dirty="0" smtClean="0"/>
              <a:t>3. Facilitative strategy</a:t>
            </a:r>
          </a:p>
          <a:p>
            <a:pPr algn="just">
              <a:buNone/>
            </a:pPr>
            <a:r>
              <a:rPr lang="en-US" dirty="0" smtClean="0"/>
              <a:t>4. Power strategy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5.Principle of Dual Approach</a:t>
            </a:r>
            <a:endParaRPr lang="en-US" dirty="0"/>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t>• Any activist has to build counter-systems or revive some unused system, which is thought to be beneficial to the mobilized public on a self-help basis without involving the opponent.</a:t>
            </a:r>
          </a:p>
          <a:p>
            <a:pPr algn="just">
              <a:buNone/>
            </a:pPr>
            <a:r>
              <a:rPr lang="en-US" dirty="0" smtClean="0"/>
              <a:t>• This is a natural requirement consequent upon the attempt to destroy the system established/maintained by the opponents.</a:t>
            </a:r>
          </a:p>
          <a:p>
            <a:pPr algn="just">
              <a:buNone/>
            </a:pPr>
            <a:r>
              <a:rPr lang="en-US" dirty="0" smtClean="0"/>
              <a:t>• This cooperative effort indicates that </a:t>
            </a:r>
            <a:r>
              <a:rPr lang="en-US" dirty="0" err="1" smtClean="0"/>
              <a:t>Gandhians</a:t>
            </a:r>
            <a:endParaRPr lang="en-US" dirty="0" smtClean="0"/>
          </a:p>
          <a:p>
            <a:pPr algn="just">
              <a:buNone/>
            </a:pPr>
            <a:r>
              <a:rPr lang="en-US" dirty="0" smtClean="0"/>
              <a:t>adopted or attempted to a dual approach in their</a:t>
            </a:r>
          </a:p>
          <a:p>
            <a:pPr algn="just">
              <a:buNone/>
            </a:pPr>
            <a:r>
              <a:rPr lang="en-US" dirty="0" smtClean="0"/>
              <a:t>mobilization.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6.Principle Of Manifold Programmes</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 This principle means developing a variety of programmes with the ultimate objective of mass mobilization. These can be broadly categorized into three parts:</a:t>
            </a:r>
          </a:p>
          <a:p>
            <a:pPr marL="514350" indent="-514350" algn="just">
              <a:buAutoNum type="arabicPeriod"/>
            </a:pPr>
            <a:r>
              <a:rPr lang="en-US" dirty="0" smtClean="0"/>
              <a:t>Economic Programs</a:t>
            </a:r>
          </a:p>
          <a:p>
            <a:pPr marL="514350" indent="-514350" algn="just">
              <a:buAutoNum type="arabicPeriod"/>
            </a:pPr>
            <a:r>
              <a:rPr lang="en-US" dirty="0" smtClean="0"/>
              <a:t>Social Programs</a:t>
            </a:r>
          </a:p>
          <a:p>
            <a:pPr marL="514350" indent="-514350" algn="just">
              <a:buAutoNum type="arabicPeriod"/>
            </a:pPr>
            <a:r>
              <a:rPr lang="en-US" dirty="0" smtClean="0"/>
              <a:t>Political Programs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SOCIAL ACTION</a:t>
            </a:r>
            <a:endParaRPr lang="en-US"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 The scope of social action is very vast and it is one of the most apt methods of social work practice even in today’s context as the approach of social work practice has shifted from charity to empowerment, the scope of social work has expanded enormously.</a:t>
            </a:r>
          </a:p>
          <a:p>
            <a:pPr algn="just">
              <a:buNone/>
            </a:pPr>
            <a:r>
              <a:rPr lang="en-US" dirty="0" smtClean="0"/>
              <a:t>• The innovative approaches, participatory techniques, outreach, and holistic thinking are critically important in creating a better world, which is indeed the vision of social work profession.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 It is important to understand the systems from the perspective of social work intervention which determines the scope of Social Action. They are:</a:t>
            </a:r>
          </a:p>
          <a:p>
            <a:pPr algn="just">
              <a:buNone/>
            </a:pPr>
            <a:r>
              <a:rPr lang="en-US" dirty="0" smtClean="0"/>
              <a:t>1. Change Agent System</a:t>
            </a:r>
          </a:p>
          <a:p>
            <a:pPr algn="just">
              <a:buNone/>
            </a:pPr>
            <a:r>
              <a:rPr lang="en-US" dirty="0" smtClean="0"/>
              <a:t>2. Client System</a:t>
            </a:r>
          </a:p>
          <a:p>
            <a:pPr algn="just">
              <a:buNone/>
            </a:pPr>
            <a:r>
              <a:rPr lang="en-US" dirty="0" smtClean="0"/>
              <a:t>3. Target System</a:t>
            </a:r>
          </a:p>
          <a:p>
            <a:pPr algn="just">
              <a:buNone/>
            </a:pPr>
            <a:r>
              <a:rPr lang="en-US" dirty="0" smtClean="0"/>
              <a:t>4. Action System</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PROCESS OF SOCIAL ACTION</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The following steps forms part of Social Action. They are:</a:t>
            </a:r>
          </a:p>
          <a:p>
            <a:pPr>
              <a:buNone/>
            </a:pPr>
            <a:r>
              <a:rPr lang="en-US" dirty="0" smtClean="0"/>
              <a:t>• The Initiating set</a:t>
            </a:r>
          </a:p>
          <a:p>
            <a:pPr>
              <a:buNone/>
            </a:pPr>
            <a:r>
              <a:rPr lang="en-US" dirty="0" smtClean="0"/>
              <a:t>• The </a:t>
            </a:r>
            <a:r>
              <a:rPr lang="en-US" dirty="0" err="1" smtClean="0"/>
              <a:t>Legitimizers</a:t>
            </a:r>
            <a:endParaRPr lang="en-US" dirty="0" smtClean="0"/>
          </a:p>
          <a:p>
            <a:pPr>
              <a:buNone/>
            </a:pPr>
            <a:r>
              <a:rPr lang="en-US" dirty="0" smtClean="0"/>
              <a:t>• The Diffusion set</a:t>
            </a:r>
          </a:p>
          <a:p>
            <a:pPr>
              <a:buNone/>
            </a:pPr>
            <a:r>
              <a:rPr lang="en-US" dirty="0" smtClean="0"/>
              <a:t>• Defining the need</a:t>
            </a:r>
          </a:p>
          <a:p>
            <a:pPr>
              <a:buNone/>
            </a:pPr>
            <a:r>
              <a:rPr lang="en-US" dirty="0" smtClean="0"/>
              <a:t>• Commitment to action</a:t>
            </a:r>
          </a:p>
          <a:p>
            <a:pPr>
              <a:buNone/>
            </a:pPr>
            <a:r>
              <a:rPr lang="en-US" dirty="0" smtClean="0"/>
              <a:t>• Goals</a:t>
            </a:r>
          </a:p>
          <a:p>
            <a:pPr>
              <a:buNone/>
            </a:pPr>
            <a:r>
              <a:rPr lang="en-US" dirty="0" smtClean="0"/>
              <a:t>• Means</a:t>
            </a:r>
          </a:p>
          <a:p>
            <a:pPr>
              <a:buNone/>
            </a:pPr>
            <a:r>
              <a:rPr lang="en-US" dirty="0" smtClean="0"/>
              <a:t>• Plan for action</a:t>
            </a:r>
          </a:p>
          <a:p>
            <a:pPr>
              <a:buNone/>
            </a:pPr>
            <a:r>
              <a:rPr lang="en-US" dirty="0" smtClean="0"/>
              <a:t>• Mobilizing and organizing resources</a:t>
            </a:r>
          </a:p>
          <a:p>
            <a:pPr>
              <a:buNone/>
            </a:pPr>
            <a:r>
              <a:rPr lang="en-US" dirty="0" smtClean="0"/>
              <a:t>• Launching the program</a:t>
            </a:r>
          </a:p>
          <a:p>
            <a:pPr>
              <a:buNone/>
            </a:pPr>
            <a:r>
              <a:rPr lang="en-US" dirty="0" smtClean="0"/>
              <a:t>• Carrying out the program</a:t>
            </a:r>
          </a:p>
          <a:p>
            <a:pPr>
              <a:buNone/>
            </a:pPr>
            <a:r>
              <a:rPr lang="en-US" dirty="0" smtClean="0"/>
              <a:t>• Final evaluation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SKILLS REQUIRED IN SOCIAL ACTION</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After understanding the concept and principles of social action, let us</a:t>
            </a:r>
          </a:p>
          <a:p>
            <a:pPr>
              <a:buNone/>
            </a:pPr>
            <a:r>
              <a:rPr lang="en-US" dirty="0" smtClean="0"/>
              <a:t>take a look at the skills needed by social workers for social action.</a:t>
            </a:r>
          </a:p>
          <a:p>
            <a:pPr>
              <a:buNone/>
            </a:pPr>
            <a:r>
              <a:rPr lang="en-US" dirty="0" smtClean="0"/>
              <a:t>These skills are no different from the general skills; professional social </a:t>
            </a:r>
          </a:p>
          <a:p>
            <a:pPr>
              <a:buNone/>
            </a:pPr>
            <a:r>
              <a:rPr lang="en-US" dirty="0" smtClean="0"/>
              <a:t>worker uses these skills by combining the ethics and principles of</a:t>
            </a:r>
          </a:p>
          <a:p>
            <a:pPr>
              <a:buNone/>
            </a:pPr>
            <a:r>
              <a:rPr lang="en-US" dirty="0" smtClean="0"/>
              <a:t>professional social work. However, a social worker using social action,</a:t>
            </a:r>
          </a:p>
          <a:p>
            <a:pPr>
              <a:buNone/>
            </a:pPr>
            <a:r>
              <a:rPr lang="en-US" dirty="0" smtClean="0"/>
              <a:t>as a method of social work, requires certain skills; the more important</a:t>
            </a:r>
          </a:p>
          <a:p>
            <a:pPr>
              <a:buNone/>
            </a:pPr>
            <a:r>
              <a:rPr lang="en-US" dirty="0" smtClean="0"/>
              <a:t>among these are briefly described below.</a:t>
            </a:r>
          </a:p>
          <a:p>
            <a:pPr>
              <a:buNone/>
            </a:pPr>
            <a:r>
              <a:rPr lang="en-US" dirty="0" smtClean="0"/>
              <a:t>• </a:t>
            </a:r>
            <a:r>
              <a:rPr lang="en-US" b="1" dirty="0" smtClean="0"/>
              <a:t>Relational Skills</a:t>
            </a:r>
          </a:p>
          <a:p>
            <a:pPr>
              <a:buNone/>
            </a:pPr>
            <a:r>
              <a:rPr lang="en-US" dirty="0" smtClean="0"/>
              <a:t>• </a:t>
            </a:r>
            <a:r>
              <a:rPr lang="en-US" b="1" dirty="0" smtClean="0"/>
              <a:t>Analytical and Research Skills</a:t>
            </a:r>
          </a:p>
          <a:p>
            <a:pPr>
              <a:buNone/>
            </a:pPr>
            <a:r>
              <a:rPr lang="en-US" dirty="0" smtClean="0"/>
              <a:t>• </a:t>
            </a:r>
            <a:r>
              <a:rPr lang="en-US" b="1" dirty="0" smtClean="0"/>
              <a:t>Intervention Skills</a:t>
            </a:r>
          </a:p>
          <a:p>
            <a:pPr>
              <a:buNone/>
            </a:pPr>
            <a:r>
              <a:rPr lang="en-US" dirty="0" smtClean="0"/>
              <a:t>• </a:t>
            </a:r>
            <a:r>
              <a:rPr lang="en-US" b="1" dirty="0" smtClean="0"/>
              <a:t>Managerial Skills</a:t>
            </a:r>
          </a:p>
          <a:p>
            <a:pPr>
              <a:buNone/>
            </a:pPr>
            <a:r>
              <a:rPr lang="en-US" dirty="0" smtClean="0"/>
              <a:t>• </a:t>
            </a:r>
            <a:r>
              <a:rPr lang="en-US" b="1" dirty="0" smtClean="0"/>
              <a:t>Communication Skills</a:t>
            </a:r>
          </a:p>
          <a:p>
            <a:pPr>
              <a:buNone/>
            </a:pPr>
            <a:r>
              <a:rPr lang="en-US" dirty="0" smtClean="0"/>
              <a:t>• </a:t>
            </a:r>
            <a:r>
              <a:rPr lang="en-US" b="1" dirty="0" smtClean="0"/>
              <a:t>Training Skills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&amp; CHALLENGES</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Let us now take a look at some of the critical issues, which influence the success of mass mobilization and in turn, the achievement of set goals through social action. As mentioned earlier social action uses a number of strategies and tactics (details of these would be given in subsequent units) and envisages the active role of many of stakeholders.</a:t>
            </a:r>
          </a:p>
          <a:p>
            <a:pPr algn="just"/>
            <a:r>
              <a:rPr lang="en-US" dirty="0" smtClean="0"/>
              <a:t>This multiplicity of strategies and involvement of different stakeholders demand meticulous planning and careful implementation. If not addressed beforehand, these issues may lead to disruption of the process and sometimes failure of planned interventions. The issues that a professional social worker needs to keep in mind are: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CONCEPT OF SOCIAL ACTION</a:t>
            </a:r>
            <a:endParaRPr lang="en-US" dirty="0"/>
          </a:p>
        </p:txBody>
      </p:sp>
      <p:sp>
        <p:nvSpPr>
          <p:cNvPr id="3" name="Content Placeholder 2"/>
          <p:cNvSpPr>
            <a:spLocks noGrp="1"/>
          </p:cNvSpPr>
          <p:nvPr>
            <p:ph idx="1"/>
          </p:nvPr>
        </p:nvSpPr>
        <p:spPr/>
        <p:txBody>
          <a:bodyPr>
            <a:normAutofit fontScale="70000" lnSpcReduction="20000"/>
          </a:bodyPr>
          <a:lstStyle/>
          <a:p>
            <a:pPr algn="just">
              <a:buNone/>
            </a:pPr>
            <a:r>
              <a:rPr lang="en-US" dirty="0" smtClean="0"/>
              <a:t>• Social action is considered an auxiliary method of professional</a:t>
            </a:r>
          </a:p>
          <a:p>
            <a:pPr algn="just">
              <a:buNone/>
            </a:pPr>
            <a:r>
              <a:rPr lang="en-US" dirty="0" smtClean="0"/>
              <a:t>social work. As one of the methods of working with people, it</a:t>
            </a:r>
          </a:p>
          <a:p>
            <a:pPr algn="just">
              <a:buNone/>
            </a:pPr>
            <a:r>
              <a:rPr lang="en-US" dirty="0" smtClean="0"/>
              <a:t>has remained a debatable issue among the social work</a:t>
            </a:r>
          </a:p>
          <a:p>
            <a:pPr algn="just">
              <a:buNone/>
            </a:pPr>
            <a:r>
              <a:rPr lang="en-US" dirty="0" smtClean="0"/>
              <a:t>professionals.</a:t>
            </a:r>
          </a:p>
          <a:p>
            <a:pPr algn="just">
              <a:buNone/>
            </a:pPr>
            <a:r>
              <a:rPr lang="en-US" dirty="0" smtClean="0"/>
              <a:t>• Social action is a method of social work used for mobilizing</a:t>
            </a:r>
          </a:p>
          <a:p>
            <a:pPr algn="just">
              <a:buNone/>
            </a:pPr>
            <a:r>
              <a:rPr lang="en-US" dirty="0" smtClean="0"/>
              <a:t>masses in order to bring about structural changes in the social</a:t>
            </a:r>
          </a:p>
          <a:p>
            <a:pPr algn="just">
              <a:buNone/>
            </a:pPr>
            <a:r>
              <a:rPr lang="en-US" dirty="0" smtClean="0"/>
              <a:t>system or to prevent adverse changes.</a:t>
            </a:r>
          </a:p>
          <a:p>
            <a:pPr algn="just">
              <a:buNone/>
            </a:pPr>
            <a:r>
              <a:rPr lang="en-US" dirty="0" smtClean="0"/>
              <a:t>• It is an organized effort to change or improve social and</a:t>
            </a:r>
          </a:p>
          <a:p>
            <a:pPr algn="just">
              <a:buNone/>
            </a:pPr>
            <a:r>
              <a:rPr lang="en-US" dirty="0" smtClean="0"/>
              <a:t>Economic institutions. Some of the social problems like dowry</a:t>
            </a:r>
          </a:p>
          <a:p>
            <a:pPr algn="just">
              <a:buNone/>
            </a:pPr>
            <a:r>
              <a:rPr lang="en-US" dirty="0" smtClean="0"/>
              <a:t>system, destruction of natural resources, alcoholism, poor</a:t>
            </a:r>
          </a:p>
          <a:p>
            <a:pPr algn="just">
              <a:buNone/>
            </a:pPr>
            <a:r>
              <a:rPr lang="en-US" dirty="0" smtClean="0"/>
              <a:t>housing, health, etc. can be tackled through social action.</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Contnd</a:t>
            </a:r>
            <a:r>
              <a:rPr lang="en-US" dirty="0" smtClean="0"/>
              <a:t>…</a:t>
            </a:r>
            <a:endParaRPr lang="en-US" dirty="0"/>
          </a:p>
        </p:txBody>
      </p:sp>
      <p:sp>
        <p:nvSpPr>
          <p:cNvPr id="3" name="Content Placeholder 2"/>
          <p:cNvSpPr>
            <a:spLocks noGrp="1"/>
          </p:cNvSpPr>
          <p:nvPr>
            <p:ph idx="1"/>
          </p:nvPr>
        </p:nvSpPr>
        <p:spPr/>
        <p:txBody>
          <a:bodyPr/>
          <a:lstStyle/>
          <a:p>
            <a:pPr>
              <a:buNone/>
            </a:pPr>
            <a:r>
              <a:rPr lang="en-US" dirty="0" smtClean="0"/>
              <a:t>• </a:t>
            </a:r>
            <a:r>
              <a:rPr lang="en-US" sz="2800" b="1" dirty="0" smtClean="0"/>
              <a:t>Empowerment of the Clientele</a:t>
            </a:r>
          </a:p>
          <a:p>
            <a:pPr>
              <a:buNone/>
            </a:pPr>
            <a:r>
              <a:rPr lang="en-US" sz="2800" dirty="0" smtClean="0"/>
              <a:t>• </a:t>
            </a:r>
            <a:r>
              <a:rPr lang="en-US" sz="2800" b="1" dirty="0" smtClean="0"/>
              <a:t>Dealing with </a:t>
            </a:r>
            <a:r>
              <a:rPr lang="en-US" sz="2800" b="1" dirty="0" err="1" smtClean="0"/>
              <a:t>Groupism</a:t>
            </a:r>
            <a:endParaRPr lang="en-US" sz="2800" b="1" dirty="0" smtClean="0"/>
          </a:p>
          <a:p>
            <a:pPr>
              <a:buNone/>
            </a:pPr>
            <a:r>
              <a:rPr lang="en-US" sz="2800" dirty="0" smtClean="0"/>
              <a:t>• </a:t>
            </a:r>
            <a:r>
              <a:rPr lang="en-US" sz="2800" b="1" dirty="0" smtClean="0"/>
              <a:t>Accountability</a:t>
            </a:r>
          </a:p>
          <a:p>
            <a:pPr>
              <a:buNone/>
            </a:pPr>
            <a:r>
              <a:rPr lang="en-US" sz="2800" dirty="0" smtClean="0"/>
              <a:t>• </a:t>
            </a:r>
            <a:r>
              <a:rPr lang="en-US" sz="2800" b="1" dirty="0" smtClean="0"/>
              <a:t>Building Right Alliances</a:t>
            </a:r>
          </a:p>
          <a:p>
            <a:pPr>
              <a:buNone/>
            </a:pPr>
            <a:r>
              <a:rPr lang="en-US" sz="2800" dirty="0" smtClean="0"/>
              <a:t>• </a:t>
            </a:r>
            <a:r>
              <a:rPr lang="en-US" sz="2800" b="1" dirty="0" smtClean="0"/>
              <a:t>Balancing Micro-Macro Issues</a:t>
            </a:r>
          </a:p>
          <a:p>
            <a:pPr>
              <a:buNone/>
            </a:pPr>
            <a:r>
              <a:rPr lang="en-US" sz="2800" dirty="0" smtClean="0"/>
              <a:t>• </a:t>
            </a:r>
            <a:r>
              <a:rPr lang="en-US" sz="2800" b="1" dirty="0" smtClean="0"/>
              <a:t>Remaining Apolitical</a:t>
            </a: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t>• Social action is a secondary method of professional social work. It is used for mobilizing masses in order to bring about structural changes in the social system or to prevent negative changes. Certain social problems like ecological balancing, bonded </a:t>
            </a:r>
            <a:r>
              <a:rPr lang="en-US" dirty="0" err="1" smtClean="0"/>
              <a:t>labour</a:t>
            </a:r>
            <a:r>
              <a:rPr lang="en-US" dirty="0" smtClean="0"/>
              <a:t>, child labor, women empowerment, substance abuse, etc., can be tackled through social action.</a:t>
            </a:r>
          </a:p>
          <a:p>
            <a:pPr algn="just">
              <a:buNone/>
            </a:pPr>
            <a:r>
              <a:rPr lang="en-US" dirty="0" smtClean="0"/>
              <a:t>• The primary objective of social action is to bring about solutions to mass problems, improve mass conditions and redistribute power and resources(human, material and moral).</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a:t>
            </a:r>
            <a:r>
              <a:rPr lang="en-US" dirty="0" err="1" smtClean="0"/>
              <a:t>Beena</a:t>
            </a:r>
            <a:r>
              <a:rPr lang="en-US" dirty="0" smtClean="0"/>
              <a:t> </a:t>
            </a:r>
            <a:r>
              <a:rPr lang="en-US" dirty="0" err="1" smtClean="0"/>
              <a:t>Antony,Archana</a:t>
            </a:r>
            <a:r>
              <a:rPr lang="en-US" dirty="0" smtClean="0"/>
              <a:t> </a:t>
            </a:r>
            <a:r>
              <a:rPr lang="en-US" dirty="0" err="1" smtClean="0"/>
              <a:t>Kaushik</a:t>
            </a:r>
            <a:r>
              <a:rPr lang="en-US" dirty="0" smtClean="0"/>
              <a:t> Social Work Intervention with Communities and Institutions, Social </a:t>
            </a:r>
            <a:r>
              <a:rPr lang="en-US" dirty="0" err="1" smtClean="0"/>
              <a:t>Action:Concept</a:t>
            </a:r>
            <a:r>
              <a:rPr lang="en-US" dirty="0" smtClean="0"/>
              <a:t> and Principles</a:t>
            </a:r>
          </a:p>
          <a:p>
            <a:pPr>
              <a:buNone/>
            </a:pPr>
            <a:r>
              <a:rPr lang="en-US" dirty="0" smtClean="0"/>
              <a:t>• </a:t>
            </a:r>
            <a:r>
              <a:rPr lang="en-US" dirty="0" err="1" smtClean="0"/>
              <a:t>Siddiqui</a:t>
            </a:r>
            <a:r>
              <a:rPr lang="en-US" dirty="0" smtClean="0"/>
              <a:t>, H.Y. (1984), </a:t>
            </a:r>
            <a:r>
              <a:rPr lang="en-US" i="1" dirty="0" smtClean="0"/>
              <a:t>Social Work and Social Action (ed.), </a:t>
            </a:r>
            <a:r>
              <a:rPr lang="en-US" i="1" dirty="0" err="1" smtClean="0"/>
              <a:t>Harnam</a:t>
            </a:r>
            <a:r>
              <a:rPr lang="en-US" i="1" dirty="0" smtClean="0"/>
              <a:t> </a:t>
            </a:r>
            <a:r>
              <a:rPr lang="en-US" dirty="0" smtClean="0"/>
              <a:t>Publications.</a:t>
            </a:r>
          </a:p>
          <a:p>
            <a:pPr>
              <a:buNone/>
            </a:pPr>
            <a:r>
              <a:rPr lang="en-US" dirty="0" smtClean="0"/>
              <a:t>• </a:t>
            </a:r>
            <a:r>
              <a:rPr lang="en-US" dirty="0" err="1" smtClean="0"/>
              <a:t>Moorthy</a:t>
            </a:r>
            <a:r>
              <a:rPr lang="en-US" dirty="0" smtClean="0"/>
              <a:t>, M.V. (1966), </a:t>
            </a:r>
            <a:r>
              <a:rPr lang="en-US" i="1" dirty="0" smtClean="0"/>
              <a:t>Social Action, Asia Publishing House, Bombay.</a:t>
            </a:r>
          </a:p>
          <a:p>
            <a:pPr>
              <a:buNone/>
            </a:pPr>
            <a:r>
              <a:rPr lang="en-US" dirty="0" smtClean="0"/>
              <a:t>• Singh, </a:t>
            </a:r>
            <a:r>
              <a:rPr lang="en-US" dirty="0" err="1" smtClean="0"/>
              <a:t>Surender</a:t>
            </a:r>
            <a:r>
              <a:rPr lang="en-US" dirty="0" smtClean="0"/>
              <a:t> (1986), Social Action in </a:t>
            </a:r>
            <a:r>
              <a:rPr lang="en-US" i="1" dirty="0" smtClean="0"/>
              <a:t>Horizons of Social Work (</a:t>
            </a:r>
            <a:r>
              <a:rPr lang="en-US" i="1" dirty="0" err="1" smtClean="0"/>
              <a:t>ed</a:t>
            </a:r>
            <a:r>
              <a:rPr lang="en-US" i="1" dirty="0" smtClean="0"/>
              <a:t>). </a:t>
            </a:r>
            <a:r>
              <a:rPr lang="en-US" dirty="0" smtClean="0"/>
              <a:t>By </a:t>
            </a:r>
            <a:r>
              <a:rPr lang="en-US" dirty="0" err="1" smtClean="0"/>
              <a:t>Surender</a:t>
            </a:r>
            <a:r>
              <a:rPr lang="en-US" dirty="0" smtClean="0"/>
              <a:t> Singh &amp; K.S. </a:t>
            </a:r>
            <a:r>
              <a:rPr lang="en-US" dirty="0" err="1" smtClean="0"/>
              <a:t>Soodan</a:t>
            </a:r>
            <a:r>
              <a:rPr lang="en-US" dirty="0" smtClean="0"/>
              <a:t>, op. cit. p. 161</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Contnd</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As a method of professional social work, social action has remained an issue with wide ranging of opinions regarding its scope, strategies and tactics to be used, its status as a method and its relevance to social work practice. Mary Richmond was the first social worker to use the word ‘social action’ in 1922.</a:t>
            </a:r>
          </a:p>
          <a:p>
            <a:pPr algn="just"/>
            <a:r>
              <a:rPr lang="en-US" dirty="0" smtClean="0"/>
              <a:t>She defines social action as “mass betterment through propaganda and social legislation”.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normAutofit fontScale="62500" lnSpcReduction="20000"/>
          </a:bodyPr>
          <a:lstStyle/>
          <a:p>
            <a:pPr algn="just">
              <a:buNone/>
            </a:pPr>
            <a:r>
              <a:rPr lang="en-US" dirty="0" smtClean="0"/>
              <a:t>• </a:t>
            </a:r>
            <a:r>
              <a:rPr lang="en-US" b="1" dirty="0" smtClean="0"/>
              <a:t>Baldwin (1966) defines social action as “an </a:t>
            </a:r>
            <a:r>
              <a:rPr lang="en-US" b="1" dirty="0" err="1" smtClean="0"/>
              <a:t>organised</a:t>
            </a:r>
            <a:r>
              <a:rPr lang="en-US" b="1" dirty="0" smtClean="0"/>
              <a:t> effort</a:t>
            </a:r>
          </a:p>
          <a:p>
            <a:pPr algn="just">
              <a:buNone/>
            </a:pPr>
            <a:r>
              <a:rPr lang="en-US" b="1" dirty="0" smtClean="0"/>
              <a:t>to </a:t>
            </a:r>
            <a:r>
              <a:rPr lang="en-US" dirty="0" smtClean="0"/>
              <a:t>change social and economic institutions as distinguished from</a:t>
            </a:r>
          </a:p>
          <a:p>
            <a:pPr algn="just">
              <a:buNone/>
            </a:pPr>
            <a:r>
              <a:rPr lang="en-US" dirty="0" smtClean="0"/>
              <a:t>Social work or social service, the fields which do not characteristically</a:t>
            </a:r>
          </a:p>
          <a:p>
            <a:pPr algn="just">
              <a:buNone/>
            </a:pPr>
            <a:r>
              <a:rPr lang="en-US" dirty="0" smtClean="0"/>
              <a:t>cover essential changes in established institutions. Social action covers</a:t>
            </a:r>
          </a:p>
          <a:p>
            <a:pPr algn="just">
              <a:buNone/>
            </a:pPr>
            <a:r>
              <a:rPr lang="en-US" dirty="0" smtClean="0"/>
              <a:t>movements of political reforms, industrial democracy, social legislation,</a:t>
            </a:r>
          </a:p>
          <a:p>
            <a:pPr algn="just">
              <a:buNone/>
            </a:pPr>
            <a:r>
              <a:rPr lang="en-US" dirty="0" smtClean="0"/>
              <a:t>racial and social justice, religious freedom and civic liberty and its</a:t>
            </a:r>
          </a:p>
          <a:p>
            <a:pPr algn="just">
              <a:buNone/>
            </a:pPr>
            <a:r>
              <a:rPr lang="en-US" dirty="0" smtClean="0"/>
              <a:t>techniques include propaganda, research and lobbying”</a:t>
            </a:r>
          </a:p>
          <a:p>
            <a:pPr algn="just">
              <a:buNone/>
            </a:pPr>
            <a:r>
              <a:rPr lang="en-US" dirty="0" smtClean="0"/>
              <a:t>• </a:t>
            </a:r>
            <a:r>
              <a:rPr lang="en-US" b="1" dirty="0" smtClean="0"/>
              <a:t>Friedlander (1977) defines “social action as an individual,</a:t>
            </a:r>
          </a:p>
          <a:p>
            <a:pPr algn="just">
              <a:buNone/>
            </a:pPr>
            <a:r>
              <a:rPr lang="en-US" b="1" dirty="0" smtClean="0"/>
              <a:t>group or </a:t>
            </a:r>
            <a:r>
              <a:rPr lang="en-US" dirty="0" smtClean="0"/>
              <a:t>community effort within the framework of social work</a:t>
            </a:r>
          </a:p>
          <a:p>
            <a:pPr algn="just">
              <a:buNone/>
            </a:pPr>
            <a:r>
              <a:rPr lang="en-US" dirty="0" smtClean="0"/>
              <a:t>Philosophy and practice that aims to achieve social progress, to modify</a:t>
            </a:r>
          </a:p>
          <a:p>
            <a:pPr algn="just">
              <a:buNone/>
            </a:pPr>
            <a:r>
              <a:rPr lang="en-US" dirty="0" smtClean="0"/>
              <a:t>Social policies and to improve social legislation and health and welfare</a:t>
            </a:r>
          </a:p>
          <a:p>
            <a:pPr algn="just">
              <a:buNone/>
            </a:pPr>
            <a:r>
              <a:rPr lang="en-US" dirty="0" smtClean="0"/>
              <a:t>services”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70000" lnSpcReduction="20000"/>
          </a:bodyPr>
          <a:lstStyle/>
          <a:p>
            <a:pPr algn="just">
              <a:buNone/>
            </a:pPr>
            <a:r>
              <a:rPr lang="en-US" dirty="0" smtClean="0"/>
              <a:t>• </a:t>
            </a:r>
            <a:r>
              <a:rPr lang="en-US" b="1" dirty="0" err="1" smtClean="0"/>
              <a:t>Wickendon</a:t>
            </a:r>
            <a:r>
              <a:rPr lang="en-US" b="1" dirty="0" smtClean="0"/>
              <a:t>, 1956</a:t>
            </a:r>
            <a:r>
              <a:rPr lang="en-US" dirty="0" smtClean="0"/>
              <a:t>: “social action is a term applied to that</a:t>
            </a:r>
          </a:p>
          <a:p>
            <a:pPr algn="just">
              <a:buNone/>
            </a:pPr>
            <a:r>
              <a:rPr lang="en-US" dirty="0" smtClean="0"/>
              <a:t>aspect of </a:t>
            </a:r>
            <a:r>
              <a:rPr lang="en-US" dirty="0" err="1" smtClean="0"/>
              <a:t>organised</a:t>
            </a:r>
            <a:r>
              <a:rPr lang="en-US" dirty="0" smtClean="0"/>
              <a:t> social welfare actively directed towards</a:t>
            </a:r>
          </a:p>
          <a:p>
            <a:pPr algn="just">
              <a:buNone/>
            </a:pPr>
            <a:r>
              <a:rPr lang="en-US" dirty="0" smtClean="0"/>
              <a:t>shaping, modifying or maintaining the social institutions and</a:t>
            </a:r>
          </a:p>
          <a:p>
            <a:pPr algn="just">
              <a:buNone/>
            </a:pPr>
            <a:r>
              <a:rPr lang="en-US" dirty="0" smtClean="0"/>
              <a:t>policies that collectively constitute the social environment.”</a:t>
            </a:r>
          </a:p>
          <a:p>
            <a:pPr algn="just">
              <a:buNone/>
            </a:pPr>
            <a:r>
              <a:rPr lang="en-US" dirty="0" smtClean="0"/>
              <a:t>• </a:t>
            </a:r>
            <a:r>
              <a:rPr lang="en-US" b="1" dirty="0" err="1" smtClean="0"/>
              <a:t>Moorthy</a:t>
            </a:r>
            <a:r>
              <a:rPr lang="en-US" b="1" dirty="0" smtClean="0"/>
              <a:t>, (1966):</a:t>
            </a:r>
            <a:r>
              <a:rPr lang="en-US" dirty="0" smtClean="0"/>
              <a:t> states that the scope of social action</a:t>
            </a:r>
          </a:p>
          <a:p>
            <a:pPr algn="just">
              <a:buNone/>
            </a:pPr>
            <a:r>
              <a:rPr lang="en-US" dirty="0" smtClean="0"/>
              <a:t>Includes work during catastrophic situations such as fires,</a:t>
            </a:r>
          </a:p>
          <a:p>
            <a:pPr algn="just">
              <a:buNone/>
            </a:pPr>
            <a:r>
              <a:rPr lang="en-US" dirty="0" smtClean="0"/>
              <a:t>floods, epidemics, famines, etc., besides securing social</a:t>
            </a:r>
          </a:p>
          <a:p>
            <a:pPr algn="just">
              <a:buNone/>
            </a:pPr>
            <a:r>
              <a:rPr lang="en-US" dirty="0" smtClean="0"/>
              <a:t>legislation.</a:t>
            </a:r>
          </a:p>
          <a:p>
            <a:pPr algn="just">
              <a:buNone/>
            </a:pPr>
            <a:r>
              <a:rPr lang="en-US" b="1" dirty="0" smtClean="0"/>
              <a:t>• </a:t>
            </a:r>
            <a:r>
              <a:rPr lang="en-US" b="1" dirty="0" err="1" smtClean="0"/>
              <a:t>Nanawati</a:t>
            </a:r>
            <a:r>
              <a:rPr lang="en-US" b="1" dirty="0" smtClean="0"/>
              <a:t> (1965)</a:t>
            </a:r>
            <a:r>
              <a:rPr lang="en-US" dirty="0" smtClean="0"/>
              <a:t> views social action as “a process of</a:t>
            </a:r>
          </a:p>
          <a:p>
            <a:pPr algn="just">
              <a:buNone/>
            </a:pPr>
            <a:r>
              <a:rPr lang="en-US" dirty="0" smtClean="0"/>
              <a:t>bringing about the desired changes by deliberate group and</a:t>
            </a:r>
          </a:p>
          <a:p>
            <a:pPr algn="just">
              <a:buNone/>
            </a:pPr>
            <a:r>
              <a:rPr lang="en-US" dirty="0" smtClean="0"/>
              <a:t>community efforts. Social action does not end with the</a:t>
            </a:r>
          </a:p>
          <a:p>
            <a:pPr algn="just">
              <a:buNone/>
            </a:pPr>
            <a:r>
              <a:rPr lang="en-US" dirty="0" smtClean="0"/>
              <a:t>enactment of social legislation, but the execution of the policies</a:t>
            </a:r>
          </a:p>
          <a:p>
            <a:pPr algn="just">
              <a:buNone/>
            </a:pPr>
            <a:r>
              <a:rPr lang="en-US" dirty="0" smtClean="0"/>
              <a:t>was the real test of success or failure of social action”.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 OF SOCIAL ACTION</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The objective of social action is the proper shaping and development of socio-cultural environment in which a richer and fuller life may be possible  for all the citizens. </a:t>
            </a:r>
            <a:r>
              <a:rPr lang="en-US" dirty="0" err="1" smtClean="0"/>
              <a:t>Mishra</a:t>
            </a:r>
            <a:r>
              <a:rPr lang="en-US" dirty="0" smtClean="0"/>
              <a:t> (1992) has identified following goals of social action:</a:t>
            </a:r>
          </a:p>
          <a:p>
            <a:pPr algn="just">
              <a:buNone/>
            </a:pPr>
            <a:r>
              <a:rPr lang="en-US" b="1" dirty="0" smtClean="0"/>
              <a:t>1) Prevention of needs;</a:t>
            </a:r>
          </a:p>
          <a:p>
            <a:pPr algn="just">
              <a:buNone/>
            </a:pPr>
            <a:r>
              <a:rPr lang="en-US" b="1" dirty="0" smtClean="0"/>
              <a:t>2) Solution of mass problems;</a:t>
            </a:r>
          </a:p>
          <a:p>
            <a:pPr algn="just">
              <a:buNone/>
            </a:pPr>
            <a:r>
              <a:rPr lang="en-US" b="1" dirty="0" smtClean="0"/>
              <a:t>3) Improvement in mass conditions;</a:t>
            </a:r>
          </a:p>
          <a:p>
            <a:pPr algn="just">
              <a:buNone/>
            </a:pPr>
            <a:r>
              <a:rPr lang="en-US" b="1" dirty="0" smtClean="0"/>
              <a:t>4) Influencing institutions, policies and practices;</a:t>
            </a:r>
          </a:p>
          <a:p>
            <a:pPr algn="just">
              <a:buNone/>
            </a:pPr>
            <a:r>
              <a:rPr lang="en-US" b="1" dirty="0" smtClean="0"/>
              <a:t>5) Introduction of new mechanisms or programmes;</a:t>
            </a:r>
          </a:p>
          <a:p>
            <a:pPr algn="just">
              <a:buNone/>
            </a:pPr>
            <a:r>
              <a:rPr lang="en-US" b="1" dirty="0" smtClean="0"/>
              <a:t>6) Redistribution of power and resources (human, Decision-making;)</a:t>
            </a:r>
          </a:p>
          <a:p>
            <a:pPr algn="just">
              <a:buNone/>
            </a:pPr>
            <a:r>
              <a:rPr lang="en-US" b="1" dirty="0" smtClean="0"/>
              <a:t>8) Effect on thought and action structure; and</a:t>
            </a:r>
          </a:p>
          <a:p>
            <a:pPr algn="just">
              <a:buNone/>
            </a:pPr>
            <a:r>
              <a:rPr lang="en-US" b="1" dirty="0" smtClean="0"/>
              <a:t>9) Improvement in health, education and welfare.</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Six Characteristics of Social Action</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algn="just" fontAlgn="base">
              <a:buNone/>
            </a:pPr>
            <a:r>
              <a:rPr lang="en-US" dirty="0" err="1" smtClean="0"/>
              <a:t>Talcott</a:t>
            </a:r>
            <a:r>
              <a:rPr lang="en-US" dirty="0" smtClean="0"/>
              <a:t> defined six characteristics of social action which are as</a:t>
            </a:r>
          </a:p>
          <a:p>
            <a:pPr algn="just" fontAlgn="base">
              <a:buNone/>
            </a:pPr>
            <a:r>
              <a:rPr lang="en-US" dirty="0" smtClean="0"/>
              <a:t>follow.</a:t>
            </a:r>
          </a:p>
          <a:p>
            <a:pPr algn="just" fontAlgn="base"/>
            <a:r>
              <a:rPr lang="en-US" dirty="0" smtClean="0"/>
              <a:t>Actors who perform social action are individual or individuals.</a:t>
            </a:r>
          </a:p>
          <a:p>
            <a:pPr algn="just" fontAlgn="base"/>
            <a:r>
              <a:rPr lang="en-US" dirty="0" smtClean="0"/>
              <a:t>There is purpose or motive behind every social action.</a:t>
            </a:r>
          </a:p>
          <a:p>
            <a:pPr algn="just" fontAlgn="base"/>
            <a:r>
              <a:rPr lang="en-US" dirty="0" smtClean="0"/>
              <a:t>The motive can be achieved by actors from different type of actions.</a:t>
            </a:r>
          </a:p>
          <a:p>
            <a:pPr algn="just" fontAlgn="base"/>
            <a:r>
              <a:rPr lang="en-US" dirty="0" smtClean="0"/>
              <a:t>Actor achieve his goal by different means depends on the situation.</a:t>
            </a:r>
          </a:p>
          <a:p>
            <a:pPr algn="just" fontAlgn="base"/>
            <a:r>
              <a:rPr lang="en-US" dirty="0" smtClean="0"/>
              <a:t>The objective and means of achieving that are selected on the basis of norm, values and laws.</a:t>
            </a:r>
          </a:p>
          <a:p>
            <a:pPr algn="just" fontAlgn="base"/>
            <a:r>
              <a:rPr lang="en-US" dirty="0" smtClean="0"/>
              <a:t>Involving action actor use his personal perspective to take decisions regarding, the means to achieve his goal.</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OF SOCIAL ACTION</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 </a:t>
            </a:r>
            <a:r>
              <a:rPr lang="en-US" sz="2400" dirty="0" smtClean="0"/>
              <a:t>PRINCIPLES Considering </a:t>
            </a:r>
            <a:r>
              <a:rPr lang="en-US" sz="2400" dirty="0" err="1" smtClean="0"/>
              <a:t>Gandhian</a:t>
            </a:r>
            <a:r>
              <a:rPr lang="en-US" sz="2400" dirty="0" smtClean="0"/>
              <a:t> principle of mobilization as a typical example of the direct mobilization model of social action </a:t>
            </a:r>
            <a:r>
              <a:rPr lang="en-US" sz="2400" dirty="0" err="1" smtClean="0"/>
              <a:t>Britto</a:t>
            </a:r>
            <a:r>
              <a:rPr lang="en-US" sz="2400" dirty="0" smtClean="0"/>
              <a:t> (1984) brings out the following principles of social action:</a:t>
            </a:r>
          </a:p>
          <a:p>
            <a:pPr algn="just">
              <a:buNone/>
            </a:pPr>
            <a:r>
              <a:rPr lang="en-US" sz="2400" b="1" dirty="0" smtClean="0"/>
              <a:t>1. Principle of Credibility Building</a:t>
            </a:r>
          </a:p>
          <a:p>
            <a:pPr algn="just">
              <a:buNone/>
            </a:pPr>
            <a:r>
              <a:rPr lang="en-US" sz="2400" b="1" dirty="0" smtClean="0"/>
              <a:t>2. Principle of Legitimization</a:t>
            </a:r>
          </a:p>
          <a:p>
            <a:pPr algn="just">
              <a:buNone/>
            </a:pPr>
            <a:r>
              <a:rPr lang="en-US" sz="2400" b="1" dirty="0" smtClean="0"/>
              <a:t>3. Principle of Dramatization</a:t>
            </a:r>
          </a:p>
          <a:p>
            <a:pPr algn="just">
              <a:buNone/>
            </a:pPr>
            <a:r>
              <a:rPr lang="en-US" sz="2400" b="1" dirty="0" smtClean="0"/>
              <a:t>4. Principle of Multiple Strategies</a:t>
            </a:r>
          </a:p>
          <a:p>
            <a:pPr algn="just">
              <a:buNone/>
            </a:pPr>
            <a:r>
              <a:rPr lang="en-US" sz="2400" b="1" dirty="0" smtClean="0"/>
              <a:t>5. Principle of Dual Approach</a:t>
            </a:r>
          </a:p>
          <a:p>
            <a:pPr algn="just">
              <a:buNone/>
            </a:pPr>
            <a:r>
              <a:rPr lang="en-US" sz="2400" b="1" dirty="0" smtClean="0"/>
              <a:t>6. Principle of Manifold Programmes</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1.Principle Of Credibility Building</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It is the task of creating public image of leadership, the organization and the participants of the movement as champions of justice, rectitude and truth. It helps in securing due recognition from the opponent, the reference- public and the peripheral participants of the movement.</a:t>
            </a:r>
          </a:p>
          <a:p>
            <a:pPr algn="just"/>
            <a:r>
              <a:rPr lang="en-US" dirty="0" smtClean="0"/>
              <a:t>Credibility can be built through one or many of the following ways:</a:t>
            </a:r>
          </a:p>
          <a:p>
            <a:pPr algn="just">
              <a:buNone/>
            </a:pPr>
            <a:r>
              <a:rPr lang="en-US" dirty="0" smtClean="0"/>
              <a:t>1) Gestures of goodwill towards the opponent.</a:t>
            </a:r>
          </a:p>
          <a:p>
            <a:pPr algn="just">
              <a:buNone/>
            </a:pPr>
            <a:r>
              <a:rPr lang="en-US" dirty="0" smtClean="0"/>
              <a:t>2) Example setting</a:t>
            </a:r>
          </a:p>
          <a:p>
            <a:pPr algn="just">
              <a:buNone/>
            </a:pPr>
            <a:r>
              <a:rPr lang="en-US" dirty="0" smtClean="0"/>
              <a:t>3) Selection of typical urgently felt problems for struggles</a:t>
            </a:r>
          </a:p>
          <a:p>
            <a:pPr algn="just">
              <a:buNone/>
            </a:pPr>
            <a:r>
              <a:rPr lang="en-US" dirty="0" smtClean="0"/>
              <a:t>4) Success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TotalTime>
  <Words>1825</Words>
  <Application>Microsoft Office PowerPoint</Application>
  <PresentationFormat>On-screen Show (4:3)</PresentationFormat>
  <Paragraphs>169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Solstice</vt:lpstr>
      <vt:lpstr>Social Action</vt:lpstr>
      <vt:lpstr>CONCEPT OF SOCIAL ACTION</vt:lpstr>
      <vt:lpstr>Contnd..</vt:lpstr>
      <vt:lpstr>Definition(s)</vt:lpstr>
      <vt:lpstr>Contd..</vt:lpstr>
      <vt:lpstr>OBJECTIVE OF SOCIAL ACTION</vt:lpstr>
      <vt:lpstr> Six Characteristics of Social Action </vt:lpstr>
      <vt:lpstr>PRINCIPLES OF SOCIAL ACTION</vt:lpstr>
      <vt:lpstr>1.Principle Of Credibility Building</vt:lpstr>
      <vt:lpstr>2.Principle of Legitimization</vt:lpstr>
      <vt:lpstr>3.Principle of Dramatization</vt:lpstr>
      <vt:lpstr>4.Principle of Multiple Strategies</vt:lpstr>
      <vt:lpstr>5.Principle of Dual Approach</vt:lpstr>
      <vt:lpstr>6.Principle Of Manifold Programmes</vt:lpstr>
      <vt:lpstr>SCOPE OF SOCIAL ACTION</vt:lpstr>
      <vt:lpstr>Conti…</vt:lpstr>
      <vt:lpstr>PROCESS OF SOCIAL ACTION</vt:lpstr>
      <vt:lpstr>SKILLS REQUIRED IN SOCIAL ACTION</vt:lpstr>
      <vt:lpstr>ISSUES &amp; CHALLENGES</vt:lpstr>
      <vt:lpstr>Contnd…</vt:lpstr>
      <vt:lpstr>CONCLUSION</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Asif Khan</cp:lastModifiedBy>
  <cp:revision>12</cp:revision>
  <dcterms:created xsi:type="dcterms:W3CDTF">2006-08-16T00:00:00Z</dcterms:created>
  <dcterms:modified xsi:type="dcterms:W3CDTF">2020-04-03T01:28:54Z</dcterms:modified>
</cp:coreProperties>
</file>